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85" r:id="rId10"/>
    <p:sldId id="286" r:id="rId11"/>
    <p:sldId id="287" r:id="rId12"/>
    <p:sldId id="288" r:id="rId13"/>
    <p:sldId id="266" r:id="rId14"/>
    <p:sldId id="280" r:id="rId15"/>
    <p:sldId id="281" r:id="rId16"/>
    <p:sldId id="282" r:id="rId17"/>
    <p:sldId id="283" r:id="rId18"/>
    <p:sldId id="284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Playfair Display" panose="00000500000000000000" pitchFamily="2" charset="0"/>
      <p:regular r:id="rId37"/>
      <p:bold r:id="rId38"/>
      <p:italic r:id="rId39"/>
      <p:boldItalic r:id="rId40"/>
    </p:embeddedFont>
    <p:embeddedFont>
      <p:font typeface="Playfair Display ExtraBold" panose="020B0604020202020204" charset="0"/>
      <p:bold r:id="rId41"/>
      <p:boldItalic r:id="rId42"/>
    </p:embeddedFont>
    <p:embeddedFont>
      <p:font typeface="Playfair Display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70A670-EE11-4CD0-98BC-9AC37D58BFA7}">
  <a:tblStyle styleId="{9970A670-EE11-4CD0-98BC-9AC37D58BF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fwan Ibne Masuk" userId="e9c3353017502f1e" providerId="LiveId" clId="{DEFAEF37-E829-4CA9-A034-23FC230C39F2}"/>
    <pc:docChg chg="custSel addSld modSld sldOrd">
      <pc:chgData name="Safwan Ibne Masuk" userId="e9c3353017502f1e" providerId="LiveId" clId="{DEFAEF37-E829-4CA9-A034-23FC230C39F2}" dt="2022-09-06T03:06:59.635" v="32" actId="6549"/>
      <pc:docMkLst>
        <pc:docMk/>
      </pc:docMkLst>
      <pc:sldChg chg="modSp mod">
        <pc:chgData name="Safwan Ibne Masuk" userId="e9c3353017502f1e" providerId="LiveId" clId="{DEFAEF37-E829-4CA9-A034-23FC230C39F2}" dt="2022-09-06T03:06:59.635" v="32" actId="6549"/>
        <pc:sldMkLst>
          <pc:docMk/>
          <pc:sldMk cId="0" sldId="276"/>
        </pc:sldMkLst>
        <pc:spChg chg="mod">
          <ac:chgData name="Safwan Ibne Masuk" userId="e9c3353017502f1e" providerId="LiveId" clId="{DEFAEF37-E829-4CA9-A034-23FC230C39F2}" dt="2022-09-06T03:06:59.635" v="32" actId="6549"/>
          <ac:spMkLst>
            <pc:docMk/>
            <pc:sldMk cId="0" sldId="276"/>
            <ac:spMk id="302" creationId="{00000000-0000-0000-0000-000000000000}"/>
          </ac:spMkLst>
        </pc:spChg>
      </pc:sldChg>
      <pc:sldChg chg="addSp delSp modSp add mod ord">
        <pc:chgData name="Safwan Ibne Masuk" userId="e9c3353017502f1e" providerId="LiveId" clId="{DEFAEF37-E829-4CA9-A034-23FC230C39F2}" dt="2022-09-06T03:06:34.597" v="30" actId="1076"/>
        <pc:sldMkLst>
          <pc:docMk/>
          <pc:sldMk cId="3265814481" sldId="288"/>
        </pc:sldMkLst>
        <pc:spChg chg="del">
          <ac:chgData name="Safwan Ibne Masuk" userId="e9c3353017502f1e" providerId="LiveId" clId="{DEFAEF37-E829-4CA9-A034-23FC230C39F2}" dt="2022-09-06T03:02:15.550" v="3" actId="478"/>
          <ac:spMkLst>
            <pc:docMk/>
            <pc:sldMk cId="3265814481" sldId="288"/>
            <ac:spMk id="2" creationId="{45A46E0E-85CC-D8DA-AC15-29C586E6D83D}"/>
          </ac:spMkLst>
        </pc:spChg>
        <pc:spChg chg="add del mod">
          <ac:chgData name="Safwan Ibne Masuk" userId="e9c3353017502f1e" providerId="LiveId" clId="{DEFAEF37-E829-4CA9-A034-23FC230C39F2}" dt="2022-09-06T03:04:46.256" v="7" actId="478"/>
          <ac:spMkLst>
            <pc:docMk/>
            <pc:sldMk cId="3265814481" sldId="288"/>
            <ac:spMk id="5" creationId="{64BCCE98-F844-C05A-5093-5A6729C438E7}"/>
          </ac:spMkLst>
        </pc:spChg>
        <pc:picChg chg="del">
          <ac:chgData name="Safwan Ibne Masuk" userId="e9c3353017502f1e" providerId="LiveId" clId="{DEFAEF37-E829-4CA9-A034-23FC230C39F2}" dt="2022-09-06T03:02:20.085" v="4" actId="478"/>
          <ac:picMkLst>
            <pc:docMk/>
            <pc:sldMk cId="3265814481" sldId="288"/>
            <ac:picMk id="3" creationId="{2A9BC030-D6A9-62BB-F1E7-B25CFF490DAC}"/>
          </ac:picMkLst>
        </pc:picChg>
        <pc:picChg chg="add mod">
          <ac:chgData name="Safwan Ibne Masuk" userId="e9c3353017502f1e" providerId="LiveId" clId="{DEFAEF37-E829-4CA9-A034-23FC230C39F2}" dt="2022-09-06T03:05:36.405" v="19" actId="14100"/>
          <ac:picMkLst>
            <pc:docMk/>
            <pc:sldMk cId="3265814481" sldId="288"/>
            <ac:picMk id="7" creationId="{A3F74984-599C-4078-DC71-BFA341573228}"/>
          </ac:picMkLst>
        </pc:picChg>
        <pc:picChg chg="add mod">
          <ac:chgData name="Safwan Ibne Masuk" userId="e9c3353017502f1e" providerId="LiveId" clId="{DEFAEF37-E829-4CA9-A034-23FC230C39F2}" dt="2022-09-06T03:05:39.732" v="20" actId="14100"/>
          <ac:picMkLst>
            <pc:docMk/>
            <pc:sldMk cId="3265814481" sldId="288"/>
            <ac:picMk id="9" creationId="{6F5109E8-851C-F04C-C3D5-FE3154ABC016}"/>
          </ac:picMkLst>
        </pc:picChg>
        <pc:picChg chg="add mod">
          <ac:chgData name="Safwan Ibne Masuk" userId="e9c3353017502f1e" providerId="LiveId" clId="{DEFAEF37-E829-4CA9-A034-23FC230C39F2}" dt="2022-09-06T03:06:12.963" v="28" actId="1076"/>
          <ac:picMkLst>
            <pc:docMk/>
            <pc:sldMk cId="3265814481" sldId="288"/>
            <ac:picMk id="11" creationId="{6EF268B1-D167-598B-FB6A-41D13AA699FF}"/>
          </ac:picMkLst>
        </pc:picChg>
        <pc:picChg chg="add mod">
          <ac:chgData name="Safwan Ibne Masuk" userId="e9c3353017502f1e" providerId="LiveId" clId="{DEFAEF37-E829-4CA9-A034-23FC230C39F2}" dt="2022-09-06T03:06:34.597" v="30" actId="1076"/>
          <ac:picMkLst>
            <pc:docMk/>
            <pc:sldMk cId="3265814481" sldId="288"/>
            <ac:picMk id="13" creationId="{9393506C-211D-073C-EEE5-64B089BCB0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50e78d426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50e78d426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5041981b_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d5041981b_1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497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5041981b_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d5041981b_1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295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5041981b_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d5041981b_1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2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e78d42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e78d42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e78d42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e78d42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15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e78d42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e78d42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e78d42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e78d42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182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e78d42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e78d42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03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e78d42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0e78d42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0e78d42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0e78d426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0e78d42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0e78d42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d5041981b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d5041981b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8eb2bac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8eb2bac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d5041981b_1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d5041981b_1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0e78d4268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0e78d4268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0e78d4268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0e78d4268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5041981b_1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5041981b_1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d5041981b_1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d5041981b_1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0e78d4268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0e78d4268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5041981b_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d5041981b_1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5041981b_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d5041981b_1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70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Public Bus Automation</a:t>
            </a:r>
            <a:endParaRPr lang="en-US" sz="24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Lato Light"/>
                <a:ea typeface="Lato Light"/>
                <a:cs typeface="Lato Light"/>
                <a:sym typeface="Lato Light"/>
              </a:rPr>
              <a:t>A Microcontroller based System Design Project</a:t>
            </a:r>
            <a:endParaRPr b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Working Procedure</a:t>
            </a:r>
            <a:endParaRPr sz="3000" dirty="0"/>
          </a:p>
        </p:txBody>
      </p:sp>
      <p:sp>
        <p:nvSpPr>
          <p:cNvPr id="167" name="Google Shape;167;p21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10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A46E0E-85CC-D8DA-AC15-29C586E6D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3039425" cy="298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Travelled by Passenger </a:t>
            </a:r>
          </a:p>
          <a:p>
            <a:pPr marL="114300" indent="0" algn="ctr"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</a:p>
          <a:p>
            <a:pPr marL="11430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Travelled by Bus at the time of passenger leaving</a:t>
            </a:r>
          </a:p>
          <a:p>
            <a:pPr marL="114300" indent="0" algn="ctr">
              <a:buNone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pPr marL="114300" indent="0">
              <a:buNone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Travelled by Bus at the time of passenger entering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BC030-D6A9-62BB-F1E7-B25CFF49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71" y="644216"/>
            <a:ext cx="4102829" cy="39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7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Working Procedure</a:t>
            </a:r>
            <a:endParaRPr sz="3000" dirty="0"/>
          </a:p>
        </p:txBody>
      </p:sp>
      <p:sp>
        <p:nvSpPr>
          <p:cNvPr id="167" name="Google Shape;167;p21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11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96942-9275-B7D3-AE2E-8092A6418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24" name="Google Shape;212;p20">
            <a:extLst>
              <a:ext uri="{FF2B5EF4-FFF2-40B4-BE49-F238E27FC236}">
                <a16:creationId xmlns:a16="http://schemas.microsoft.com/office/drawing/2014/main" id="{901BD966-BB24-44FA-E480-AE9D714E7D9F}"/>
              </a:ext>
            </a:extLst>
          </p:cNvPr>
          <p:cNvSpPr/>
          <p:nvPr/>
        </p:nvSpPr>
        <p:spPr>
          <a:xfrm>
            <a:off x="4990638" y="1291767"/>
            <a:ext cx="3047700" cy="80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3;p20">
            <a:extLst>
              <a:ext uri="{FF2B5EF4-FFF2-40B4-BE49-F238E27FC236}">
                <a16:creationId xmlns:a16="http://schemas.microsoft.com/office/drawing/2014/main" id="{8ED2A300-6CC5-631E-49D4-7AB23DA9C753}"/>
              </a:ext>
            </a:extLst>
          </p:cNvPr>
          <p:cNvSpPr txBox="1"/>
          <p:nvPr/>
        </p:nvSpPr>
        <p:spPr>
          <a:xfrm>
            <a:off x="5694417" y="1429605"/>
            <a:ext cx="225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/>
              <a:t>Passenger send “get location” SMS to the bus</a:t>
            </a:r>
          </a:p>
        </p:txBody>
      </p:sp>
      <p:sp>
        <p:nvSpPr>
          <p:cNvPr id="26" name="Google Shape;215;p20">
            <a:extLst>
              <a:ext uri="{FF2B5EF4-FFF2-40B4-BE49-F238E27FC236}">
                <a16:creationId xmlns:a16="http://schemas.microsoft.com/office/drawing/2014/main" id="{39698F6D-BCF5-B711-2C33-3501FAE08F88}"/>
              </a:ext>
            </a:extLst>
          </p:cNvPr>
          <p:cNvSpPr/>
          <p:nvPr/>
        </p:nvSpPr>
        <p:spPr>
          <a:xfrm>
            <a:off x="803675" y="1759150"/>
            <a:ext cx="3047700" cy="80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16;p20">
            <a:extLst>
              <a:ext uri="{FF2B5EF4-FFF2-40B4-BE49-F238E27FC236}">
                <a16:creationId xmlns:a16="http://schemas.microsoft.com/office/drawing/2014/main" id="{7A253D52-281D-6D6D-ED8D-4B6CC58390D1}"/>
              </a:ext>
            </a:extLst>
          </p:cNvPr>
          <p:cNvSpPr txBox="1"/>
          <p:nvPr/>
        </p:nvSpPr>
        <p:spPr>
          <a:xfrm>
            <a:off x="1683663" y="1852443"/>
            <a:ext cx="2145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SIM800L GSM Sensor Receive the SMS</a:t>
            </a:r>
          </a:p>
        </p:txBody>
      </p:sp>
      <p:cxnSp>
        <p:nvCxnSpPr>
          <p:cNvPr id="28" name="Google Shape;218;p20">
            <a:extLst>
              <a:ext uri="{FF2B5EF4-FFF2-40B4-BE49-F238E27FC236}">
                <a16:creationId xmlns:a16="http://schemas.microsoft.com/office/drawing/2014/main" id="{7BBBC8FA-DC6E-E21E-CE8E-BCA4DE63316D}"/>
              </a:ext>
            </a:extLst>
          </p:cNvPr>
          <p:cNvCxnSpPr>
            <a:stCxn id="24" idx="1"/>
          </p:cNvCxnSpPr>
          <p:nvPr/>
        </p:nvCxnSpPr>
        <p:spPr>
          <a:xfrm flipH="1">
            <a:off x="3901338" y="1695567"/>
            <a:ext cx="1089300" cy="5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219;p20">
            <a:extLst>
              <a:ext uri="{FF2B5EF4-FFF2-40B4-BE49-F238E27FC236}">
                <a16:creationId xmlns:a16="http://schemas.microsoft.com/office/drawing/2014/main" id="{49EC4963-9802-EF55-199F-96F3CECE7E26}"/>
              </a:ext>
            </a:extLst>
          </p:cNvPr>
          <p:cNvSpPr/>
          <p:nvPr/>
        </p:nvSpPr>
        <p:spPr>
          <a:xfrm>
            <a:off x="4965675" y="2527225"/>
            <a:ext cx="2944200" cy="104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20;p20">
            <a:extLst>
              <a:ext uri="{FF2B5EF4-FFF2-40B4-BE49-F238E27FC236}">
                <a16:creationId xmlns:a16="http://schemas.microsoft.com/office/drawing/2014/main" id="{BCB9B683-AF04-91F7-47FC-661CB6768B3C}"/>
              </a:ext>
            </a:extLst>
          </p:cNvPr>
          <p:cNvSpPr txBox="1"/>
          <p:nvPr/>
        </p:nvSpPr>
        <p:spPr>
          <a:xfrm>
            <a:off x="5750367" y="2716603"/>
            <a:ext cx="2145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Recognize the Command in the SMS</a:t>
            </a:r>
          </a:p>
        </p:txBody>
      </p:sp>
      <p:cxnSp>
        <p:nvCxnSpPr>
          <p:cNvPr id="31" name="Google Shape;221;p20">
            <a:extLst>
              <a:ext uri="{FF2B5EF4-FFF2-40B4-BE49-F238E27FC236}">
                <a16:creationId xmlns:a16="http://schemas.microsoft.com/office/drawing/2014/main" id="{B10032A1-5DB2-91AE-2064-DB976C2735F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876338" y="2170800"/>
            <a:ext cx="1089337" cy="8797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223;p20">
            <a:extLst>
              <a:ext uri="{FF2B5EF4-FFF2-40B4-BE49-F238E27FC236}">
                <a16:creationId xmlns:a16="http://schemas.microsoft.com/office/drawing/2014/main" id="{A169BF11-E590-FEF7-3801-5D3694609754}"/>
              </a:ext>
            </a:extLst>
          </p:cNvPr>
          <p:cNvSpPr/>
          <p:nvPr/>
        </p:nvSpPr>
        <p:spPr>
          <a:xfrm>
            <a:off x="808150" y="3182500"/>
            <a:ext cx="2944200" cy="104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224;p20">
            <a:extLst>
              <a:ext uri="{FF2B5EF4-FFF2-40B4-BE49-F238E27FC236}">
                <a16:creationId xmlns:a16="http://schemas.microsoft.com/office/drawing/2014/main" id="{A8D4C9F6-79E6-20EF-ABE1-C9B9D9339C4E}"/>
              </a:ext>
            </a:extLst>
          </p:cNvPr>
          <p:cNvSpPr txBox="1"/>
          <p:nvPr/>
        </p:nvSpPr>
        <p:spPr>
          <a:xfrm>
            <a:off x="2088972" y="3358563"/>
            <a:ext cx="2145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Latitude and Longitude</a:t>
            </a:r>
            <a:endParaRPr dirty="0"/>
          </a:p>
        </p:txBody>
      </p:sp>
      <p:cxnSp>
        <p:nvCxnSpPr>
          <p:cNvPr id="162" name="Google Shape;227;p20">
            <a:extLst>
              <a:ext uri="{FF2B5EF4-FFF2-40B4-BE49-F238E27FC236}">
                <a16:creationId xmlns:a16="http://schemas.microsoft.com/office/drawing/2014/main" id="{5E8D9925-843E-C303-1D1E-549E1707B12E}"/>
              </a:ext>
            </a:extLst>
          </p:cNvPr>
          <p:cNvCxnSpPr>
            <a:cxnSpLocks/>
            <a:stCxn id="29" idx="1"/>
            <a:endCxn id="160" idx="3"/>
          </p:cNvCxnSpPr>
          <p:nvPr/>
        </p:nvCxnSpPr>
        <p:spPr>
          <a:xfrm flipH="1">
            <a:off x="3752350" y="3050575"/>
            <a:ext cx="1213325" cy="6552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228;p20">
            <a:extLst>
              <a:ext uri="{FF2B5EF4-FFF2-40B4-BE49-F238E27FC236}">
                <a16:creationId xmlns:a16="http://schemas.microsoft.com/office/drawing/2014/main" id="{948B3BD0-75F3-EB36-215A-557CF3417F48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752350" y="3705850"/>
            <a:ext cx="1262938" cy="7022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4" name="Picture 163">
            <a:extLst>
              <a:ext uri="{FF2B5EF4-FFF2-40B4-BE49-F238E27FC236}">
                <a16:creationId xmlns:a16="http://schemas.microsoft.com/office/drawing/2014/main" id="{C9B0FD6E-0857-0351-02B5-1F99FF22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63" y="1367561"/>
            <a:ext cx="739689" cy="73968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21186173-4038-AEA2-63CF-CD544BF7E9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2067" y="1419032"/>
            <a:ext cx="1252466" cy="131561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D2B856A-6D97-2ABC-04C9-B9FAB8CC2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540" y="2695470"/>
            <a:ext cx="710210" cy="71021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251D1033-E74B-8663-7D87-751AB9F4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34" y="3170650"/>
            <a:ext cx="986486" cy="986486"/>
          </a:xfrm>
          <a:prstGeom prst="rect">
            <a:avLst/>
          </a:prstGeom>
        </p:spPr>
      </p:pic>
      <p:sp>
        <p:nvSpPr>
          <p:cNvPr id="173" name="Google Shape;225;p20">
            <a:extLst>
              <a:ext uri="{FF2B5EF4-FFF2-40B4-BE49-F238E27FC236}">
                <a16:creationId xmlns:a16="http://schemas.microsoft.com/office/drawing/2014/main" id="{69A62214-0CFF-184C-82E0-EA6FA175EBF3}"/>
              </a:ext>
            </a:extLst>
          </p:cNvPr>
          <p:cNvSpPr/>
          <p:nvPr/>
        </p:nvSpPr>
        <p:spPr>
          <a:xfrm>
            <a:off x="5019663" y="3884750"/>
            <a:ext cx="2944200" cy="104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26;p20">
            <a:extLst>
              <a:ext uri="{FF2B5EF4-FFF2-40B4-BE49-F238E27FC236}">
                <a16:creationId xmlns:a16="http://schemas.microsoft.com/office/drawing/2014/main" id="{6E20AC09-9BA6-D4C4-7558-744C66C45895}"/>
              </a:ext>
            </a:extLst>
          </p:cNvPr>
          <p:cNvSpPr txBox="1"/>
          <p:nvPr/>
        </p:nvSpPr>
        <p:spPr>
          <a:xfrm>
            <a:off x="5750367" y="3957247"/>
            <a:ext cx="2273425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Reply Google Maps link of the current location with latitude and longitude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3C65B7DF-4B8E-40C2-C287-13FD54AD1F3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5015288" y="3832985"/>
            <a:ext cx="765116" cy="11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Working Procedure</a:t>
            </a:r>
            <a:endParaRPr sz="3000" dirty="0"/>
          </a:p>
        </p:txBody>
      </p:sp>
      <p:sp>
        <p:nvSpPr>
          <p:cNvPr id="167" name="Google Shape;167;p21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12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74984-599C-4078-DC71-BFA34157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06370">
            <a:off x="4661550" y="1066650"/>
            <a:ext cx="2073616" cy="2073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109E8-851C-F04C-C3D5-FE3154AB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45" y="1356603"/>
            <a:ext cx="2128800" cy="2134569"/>
          </a:xfrm>
          <a:prstGeom prst="rect">
            <a:avLst/>
          </a:prstGeom>
        </p:spPr>
      </p:pic>
      <p:pic>
        <p:nvPicPr>
          <p:cNvPr id="11" name="Graphic 10" descr="Arrow Rotate left">
            <a:extLst>
              <a:ext uri="{FF2B5EF4-FFF2-40B4-BE49-F238E27FC236}">
                <a16:creationId xmlns:a16="http://schemas.microsoft.com/office/drawing/2014/main" id="{6EF268B1-D167-598B-FB6A-41D13AA69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59435">
            <a:off x="748322" y="488111"/>
            <a:ext cx="1612106" cy="1612106"/>
          </a:xfrm>
          <a:prstGeom prst="rect">
            <a:avLst/>
          </a:prstGeom>
        </p:spPr>
      </p:pic>
      <p:pic>
        <p:nvPicPr>
          <p:cNvPr id="13" name="Graphic 12" descr="Transfer">
            <a:extLst>
              <a:ext uri="{FF2B5EF4-FFF2-40B4-BE49-F238E27FC236}">
                <a16:creationId xmlns:a16="http://schemas.microsoft.com/office/drawing/2014/main" id="{9393506C-211D-073C-EEE5-64B089BCB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5642" y="1762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1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Block Diagram</a:t>
            </a:r>
            <a:endParaRPr sz="3000"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13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684300" y="4344925"/>
            <a:ext cx="777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Figure: Block diagram of Smart Chicken Farm</a:t>
            </a:r>
            <a:endParaRPr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B27C3-7ACE-65E5-0423-866506CD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887" y="758977"/>
            <a:ext cx="3372143" cy="3190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Circuit Diagram</a:t>
            </a:r>
            <a:endParaRPr sz="3000"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14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684300" y="4344925"/>
            <a:ext cx="777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279EA-95A7-82F7-7D48-13F02947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1438655"/>
            <a:ext cx="6382475" cy="33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6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Project Images</a:t>
            </a:r>
            <a:endParaRPr sz="3000"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15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684300" y="4344925"/>
            <a:ext cx="777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400C6-BCB6-84C7-CE18-B9587B99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50" y="862531"/>
            <a:ext cx="3990272" cy="3353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B555B-8B04-CEA9-3C49-0B76A9E0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561" y="777476"/>
            <a:ext cx="4543559" cy="36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Budget Comparison</a:t>
            </a:r>
            <a:endParaRPr sz="3000"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16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684300" y="4344925"/>
            <a:ext cx="777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8082F-0CCF-4E89-EB7B-9683B03E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7" y="597604"/>
            <a:ext cx="6942550" cy="41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6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Budget Comparison</a:t>
            </a:r>
            <a:endParaRPr sz="3000"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17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684300" y="4344925"/>
            <a:ext cx="777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78C39-CC27-416B-FF2A-8026447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22" y="666673"/>
            <a:ext cx="6482013" cy="41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6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Contribution of Team Members</a:t>
            </a:r>
            <a:endParaRPr sz="3000"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18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684300" y="4344925"/>
            <a:ext cx="777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F2D0B-6D5E-5906-6CFD-6F40F56E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068" y="884549"/>
            <a:ext cx="6208741" cy="35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Challenges of our Project</a:t>
            </a:r>
            <a:endParaRPr sz="3000"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dirty="0"/>
              <a:t>The Sim-Kit is not getting </a:t>
            </a:r>
            <a:r>
              <a:rPr lang="en-US"/>
              <a:t>connected.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dirty="0"/>
              <a:t>GPS module cannot send signals properly if there are obstacles Between it and the satellite.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dirty="0"/>
              <a:t>Automatic mode switching from GPS to wheel revolution was not possible.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dirty="0"/>
              <a:t>Unable to connect database with Arduino</a:t>
            </a:r>
            <a:endParaRPr dirty="0"/>
          </a:p>
        </p:txBody>
      </p:sp>
      <p:sp>
        <p:nvSpPr>
          <p:cNvPr id="303" name="Google Shape;303;p33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19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2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476000" y="108825"/>
            <a:ext cx="6192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CSE 3216</a:t>
            </a:r>
            <a:endParaRPr sz="180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Microcontroller Based System Design Lab</a:t>
            </a:r>
            <a:endParaRPr sz="2000" i="0" u="none" strike="noStrike" cap="none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Ahsanullah University of Science &amp; Technology</a:t>
            </a:r>
            <a:endParaRPr sz="180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087425" y="1297397"/>
            <a:ext cx="3342000" cy="12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Dr. Md. Raqibul Hasan</a:t>
            </a: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Assistant Professor, Dept. of CSE, AUST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Mr. Farzad Ahmed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Lecturer, Dept. of CSE, AUST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646225" y="5143500"/>
            <a:ext cx="6192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Presented by</a:t>
            </a:r>
            <a:endParaRPr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14225" y="1780263"/>
            <a:ext cx="1277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Presented to</a:t>
            </a:r>
            <a:endParaRPr u="none" strike="noStrike" cap="none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2026100" y="1427313"/>
            <a:ext cx="1800" cy="108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4"/>
          <p:cNvSpPr txBox="1"/>
          <p:nvPr/>
        </p:nvSpPr>
        <p:spPr>
          <a:xfrm>
            <a:off x="1991325" y="2740061"/>
            <a:ext cx="6682800" cy="20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190104041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Md. Rafi</a:t>
            </a: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190104042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Most. Sadia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Salsabil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190104043	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Jerin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Ahasan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Kheya</a:t>
            </a:r>
            <a:endParaRPr sz="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190104044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Md. Nabil Rahman Khan</a:t>
            </a:r>
            <a:endParaRPr sz="4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14225" y="3579775"/>
            <a:ext cx="1277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Presented by</a:t>
            </a:r>
            <a:endParaRPr u="none" strike="noStrike" cap="none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>
            <a:off x="2018550" y="3065650"/>
            <a:ext cx="0" cy="1433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348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311" name="Google Shape;311;p34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dirty="0"/>
              <a:t>Automates various activities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dirty="0"/>
              <a:t>Reduces workload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dirty="0"/>
              <a:t>Decreases human error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dirty="0"/>
              <a:t>Increases net profit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dirty="0"/>
              <a:t>B</a:t>
            </a:r>
            <a:r>
              <a:rPr lang="en" dirty="0"/>
              <a:t>us staff and passengerrs will no longerr bargain over rates.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dirty="0"/>
              <a:t>improves the travel experience for both passengers</a:t>
            </a:r>
            <a:endParaRPr dirty="0"/>
          </a:p>
        </p:txBody>
      </p:sp>
      <p:sp>
        <p:nvSpPr>
          <p:cNvPr id="312" name="Google Shape;312;p34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20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348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</a:t>
            </a:r>
            <a:endParaRPr sz="3000"/>
          </a:p>
        </p:txBody>
      </p:sp>
      <p:sp>
        <p:nvSpPr>
          <p:cNvPr id="320" name="Google Shape;320;p35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  <a:t>1. Circuit Diagram,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</a:br>
            <a:r>
              <a:rPr lang="en-US" sz="1800" b="0" i="0" dirty="0">
                <a:solidFill>
                  <a:srgbClr val="0000FF"/>
                </a:solidFill>
                <a:effectLst/>
                <a:latin typeface="BookAntiqua"/>
              </a:rPr>
              <a:t>https://www.circuito.io/app?components=9442,11061,316349,417987,7619</a:t>
            </a:r>
            <a:br>
              <a:rPr lang="en-US" sz="1800" b="0" i="0" dirty="0">
                <a:solidFill>
                  <a:srgbClr val="0000FF"/>
                </a:solidFill>
                <a:effectLst/>
                <a:latin typeface="BookAntiqua"/>
              </a:rPr>
            </a:br>
            <a:r>
              <a:rPr lang="en-US" sz="1800" b="0" i="0" dirty="0">
                <a:solidFill>
                  <a:srgbClr val="0000FF"/>
                </a:solidFill>
                <a:effectLst/>
                <a:latin typeface="BookAntiqua"/>
              </a:rPr>
              <a:t>81,811437,956215,975601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  <a:t>, Created and accessed September 6, 2022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  <a:t>2. All prices collected from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BookAntiqua"/>
              </a:rPr>
              <a:t>https://store.roboticsbd.com/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  <a:t>, Last accessed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BookAntiqua"/>
              </a:rPr>
              <a:t>September 6, 2022</a:t>
            </a:r>
            <a:r>
              <a:rPr lang="en-US" sz="800" dirty="0"/>
              <a:t> </a:t>
            </a:r>
            <a:br>
              <a:rPr lang="en-US" sz="800" dirty="0"/>
            </a:br>
            <a:endParaRPr dirty="0"/>
          </a:p>
        </p:txBody>
      </p:sp>
      <p:sp>
        <p:nvSpPr>
          <p:cNvPr id="321" name="Google Shape;321;p35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21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245075" y="1611275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22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</a:t>
            </a:r>
            <a:endParaRPr sz="300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Provide an automated door system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 an automatic system which will charge accurate fares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Discount half fare for the students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Live tracking to the bus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algn="just"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Minimize passenger as well as bus stuff’ sufferings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3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274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Social Values</a:t>
            </a:r>
            <a:endParaRPr sz="300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84300" y="1017451"/>
            <a:ext cx="77754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</p:txBody>
      </p:sp>
      <p:sp>
        <p:nvSpPr>
          <p:cNvPr id="91" name="Google Shape;91;p16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4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8A361-FFBE-F567-F433-F9B4BE34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0" y="983585"/>
            <a:ext cx="7928920" cy="3486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Required Components </a:t>
            </a:r>
            <a:endParaRPr sz="3000" dirty="0"/>
          </a:p>
        </p:txBody>
      </p:sp>
      <p:sp>
        <p:nvSpPr>
          <p:cNvPr id="99" name="Google Shape;99;p17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5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/>
          <a:srcRect/>
          <a:stretch/>
        </p:blipFill>
        <p:spPr>
          <a:xfrm>
            <a:off x="684300" y="1062559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7"/>
          <p:cNvPicPr preferRelativeResize="0"/>
          <p:nvPr/>
        </p:nvPicPr>
        <p:blipFill>
          <a:blip r:embed="rId4"/>
          <a:srcRect l="12500" r="12500"/>
          <a:stretch/>
        </p:blipFill>
        <p:spPr>
          <a:xfrm>
            <a:off x="6173700" y="1017450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84300" y="3394300"/>
            <a:ext cx="2286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Arduino mega 2560 r3</a:t>
            </a:r>
            <a:endParaRPr lang="en-US" dirty="0"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684300" y="3841000"/>
            <a:ext cx="22860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 </a:t>
            </a:r>
            <a:endParaRPr sz="1400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3429000" y="3394300"/>
            <a:ext cx="2286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MFRC-522 RFID Module</a:t>
            </a:r>
            <a:endParaRPr dirty="0"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3429000" y="3841000"/>
            <a:ext cx="22860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6173700" y="3394300"/>
            <a:ext cx="2286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RFID Tag (125KHz)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6173700" y="3841000"/>
            <a:ext cx="22860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906D7-E3DD-591A-6624-28B469270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547" y="1257620"/>
            <a:ext cx="3096057" cy="1505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Required Components</a:t>
            </a:r>
            <a:endParaRPr sz="3000" dirty="0"/>
          </a:p>
        </p:txBody>
      </p:sp>
      <p:sp>
        <p:nvSpPr>
          <p:cNvPr id="116" name="Google Shape;116;p18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6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684300" y="1017450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8"/>
          <p:cNvPicPr preferRelativeResize="0"/>
          <p:nvPr/>
        </p:nvPicPr>
        <p:blipFill>
          <a:blip r:embed="rId4"/>
          <a:srcRect/>
          <a:stretch/>
        </p:blipFill>
        <p:spPr>
          <a:xfrm>
            <a:off x="3429000" y="1017450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684300" y="3394300"/>
            <a:ext cx="2286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GPS Module GY-NEO-6M V2 </a:t>
            </a:r>
            <a:endParaRPr lang="en-US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684300" y="3841000"/>
            <a:ext cx="22860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3429000" y="3394300"/>
            <a:ext cx="2286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SIM800L GSM/GPRS Module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3429000" y="3841000"/>
            <a:ext cx="22860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6173699" y="3694800"/>
            <a:ext cx="2286001" cy="1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b="1" dirty="0"/>
              <a:t>IR </a:t>
            </a:r>
            <a:r>
              <a:rPr lang="fr-FR" b="1" dirty="0" err="1"/>
              <a:t>Infrared</a:t>
            </a:r>
            <a:r>
              <a:rPr lang="fr-FR" b="1" dirty="0"/>
              <a:t> Obstacle </a:t>
            </a:r>
            <a:r>
              <a:rPr lang="fr-FR" b="1" dirty="0" err="1"/>
              <a:t>Avoidance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r>
              <a:rPr lang="fr-FR" b="1" dirty="0"/>
              <a:t> Module</a:t>
            </a:r>
            <a:endParaRPr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173700" y="3841000"/>
            <a:ext cx="22860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A84AC-DAD5-0451-3102-598D145AB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06" y="836856"/>
            <a:ext cx="2466594" cy="2466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Required Components </a:t>
            </a:r>
            <a:endParaRPr sz="3000" dirty="0"/>
          </a:p>
        </p:txBody>
      </p:sp>
      <p:sp>
        <p:nvSpPr>
          <p:cNvPr id="150" name="Google Shape;150;p20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7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714430" y="1086025"/>
            <a:ext cx="2148840" cy="21488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700" y="1086025"/>
            <a:ext cx="2286000" cy="21488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103050" y="3664100"/>
            <a:ext cx="13716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LCD2004 20X4 LCD Display</a:t>
            </a:r>
            <a:endParaRPr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6630900" y="3394300"/>
            <a:ext cx="13716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/>
              <a:t>Buzzer</a:t>
            </a:r>
            <a:endParaRPr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649000" y="3751150"/>
            <a:ext cx="22860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6209000" y="3841000"/>
            <a:ext cx="22860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3900738" y="3394300"/>
            <a:ext cx="13425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Gear Motor</a:t>
            </a:r>
            <a:endParaRPr lang="en-US"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446650" y="3841000"/>
            <a:ext cx="22860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B854A-36A0-0E49-3352-9A5B7DD38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651" y="1104393"/>
            <a:ext cx="1982200" cy="198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Required Components</a:t>
            </a:r>
            <a:endParaRPr sz="3000" dirty="0"/>
          </a:p>
        </p:txBody>
      </p:sp>
      <p:sp>
        <p:nvSpPr>
          <p:cNvPr id="167" name="Google Shape;167;p21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8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200300" y="2727138"/>
            <a:ext cx="13716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3200400" y="3255988"/>
            <a:ext cx="1371600" cy="15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4845200" y="2759575"/>
            <a:ext cx="1342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4845200" y="3283200"/>
            <a:ext cx="1371600" cy="14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6417100" y="2759575"/>
            <a:ext cx="13716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6416950" y="3283200"/>
            <a:ext cx="1371600" cy="15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1584725" y="2725488"/>
            <a:ext cx="13716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I2C LCD Adapter Module</a:t>
            </a:r>
            <a:endParaRPr dirty="0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1584700" y="3249113"/>
            <a:ext cx="1371600" cy="14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3477C-D38E-5C84-1594-15FE40B1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14" y="703025"/>
            <a:ext cx="2019772" cy="20197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Working Procedure</a:t>
            </a:r>
            <a:endParaRPr sz="3000" dirty="0"/>
          </a:p>
        </p:txBody>
      </p:sp>
      <p:sp>
        <p:nvSpPr>
          <p:cNvPr id="167" name="Google Shape;167;p21"/>
          <p:cNvSpPr txBox="1"/>
          <p:nvPr/>
        </p:nvSpPr>
        <p:spPr>
          <a:xfrm>
            <a:off x="762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0" u="none" strike="noStrike" cap="none" dirty="0">
                <a:latin typeface="Lato Light"/>
                <a:ea typeface="Lato Light"/>
                <a:cs typeface="Lato Light"/>
                <a:sym typeface="Lato Light"/>
              </a:rPr>
              <a:t>A2G4</a:t>
            </a:r>
            <a:endParaRPr sz="1000" i="0" u="none" strike="noStrike" cap="none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8459700" y="4827300"/>
            <a:ext cx="608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 Light"/>
                <a:ea typeface="Lato Light"/>
                <a:cs typeface="Lato Light"/>
                <a:sym typeface="Lato Light"/>
              </a:rPr>
              <a:t>9</a:t>
            </a:fld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314350" y="4827300"/>
            <a:ext cx="45153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CSE3216 | Microcontroller Based System Design Lab | AUST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546BB-0674-C67A-320A-9C0659D4C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B58E2-1830-43F1-BA83-4C1B11E2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50" y="1170450"/>
            <a:ext cx="8148173" cy="31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0102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618</Words>
  <Application>Microsoft Office PowerPoint</Application>
  <PresentationFormat>On-screen Show (16:9)</PresentationFormat>
  <Paragraphs>141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Lato Light</vt:lpstr>
      <vt:lpstr>Playfair Display Medium</vt:lpstr>
      <vt:lpstr>Lato</vt:lpstr>
      <vt:lpstr>Playfair Display ExtraBold</vt:lpstr>
      <vt:lpstr>Calibri</vt:lpstr>
      <vt:lpstr>Noto Sans Symbols</vt:lpstr>
      <vt:lpstr>BookAntiqua</vt:lpstr>
      <vt:lpstr>Playfair Display</vt:lpstr>
      <vt:lpstr>Arial</vt:lpstr>
      <vt:lpstr>Coral</vt:lpstr>
      <vt:lpstr>Public Bus Automation</vt:lpstr>
      <vt:lpstr>PowerPoint Presentation</vt:lpstr>
      <vt:lpstr>Objectives</vt:lpstr>
      <vt:lpstr>Social Values</vt:lpstr>
      <vt:lpstr>Required Components </vt:lpstr>
      <vt:lpstr>Required Components</vt:lpstr>
      <vt:lpstr>Required Components </vt:lpstr>
      <vt:lpstr>Required Components</vt:lpstr>
      <vt:lpstr>Working Procedure</vt:lpstr>
      <vt:lpstr>Working Procedure</vt:lpstr>
      <vt:lpstr>Working Procedure</vt:lpstr>
      <vt:lpstr>Working Procedure</vt:lpstr>
      <vt:lpstr>Block Diagram</vt:lpstr>
      <vt:lpstr>Circuit Diagram</vt:lpstr>
      <vt:lpstr>Project Images</vt:lpstr>
      <vt:lpstr>Budget Comparison</vt:lpstr>
      <vt:lpstr>Budget Comparison</vt:lpstr>
      <vt:lpstr>Contribution of Team Members</vt:lpstr>
      <vt:lpstr>Challenges of our Project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</dc:title>
  <cp:lastModifiedBy>Safwan Ibne Masuk</cp:lastModifiedBy>
  <cp:revision>8</cp:revision>
  <dcterms:modified xsi:type="dcterms:W3CDTF">2022-09-06T03:07:14Z</dcterms:modified>
</cp:coreProperties>
</file>